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25"/>
  </p:notesMasterIdLst>
  <p:handoutMasterIdLst>
    <p:handoutMasterId r:id="rId26"/>
  </p:handoutMasterIdLst>
  <p:sldIdLst>
    <p:sldId id="360" r:id="rId5"/>
    <p:sldId id="10608" r:id="rId6"/>
    <p:sldId id="420" r:id="rId7"/>
    <p:sldId id="416" r:id="rId8"/>
    <p:sldId id="422" r:id="rId9"/>
    <p:sldId id="417" r:id="rId10"/>
    <p:sldId id="425" r:id="rId11"/>
    <p:sldId id="421" r:id="rId12"/>
    <p:sldId id="419" r:id="rId13"/>
    <p:sldId id="418" r:id="rId14"/>
    <p:sldId id="424" r:id="rId15"/>
    <p:sldId id="10604" r:id="rId16"/>
    <p:sldId id="10605" r:id="rId17"/>
    <p:sldId id="10606" r:id="rId18"/>
    <p:sldId id="10609" r:id="rId19"/>
    <p:sldId id="10610" r:id="rId20"/>
    <p:sldId id="10607" r:id="rId21"/>
    <p:sldId id="10603" r:id="rId22"/>
    <p:sldId id="928" r:id="rId23"/>
    <p:sldId id="415" r:id="rId24"/>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57" autoAdjust="0"/>
    <p:restoredTop sz="96170" autoAdjust="0"/>
  </p:normalViewPr>
  <p:slideViewPr>
    <p:cSldViewPr snapToGrid="0">
      <p:cViewPr varScale="1">
        <p:scale>
          <a:sx n="145" d="100"/>
          <a:sy n="145" d="100"/>
        </p:scale>
        <p:origin x="200" y="1184"/>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15.01.21</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608432-0240-4102-B75D-1C8A47998186}" type="slidenum">
              <a:rPr lang="de-DE" smtClean="0"/>
              <a:t>17</a:t>
            </a:fld>
            <a:endParaRPr lang="de-DE"/>
          </a:p>
        </p:txBody>
      </p:sp>
    </p:spTree>
    <p:extLst>
      <p:ext uri="{BB962C8B-B14F-4D97-AF65-F5344CB8AC3E}">
        <p14:creationId xmlns:p14="http://schemas.microsoft.com/office/powerpoint/2010/main" val="4212165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English version</a:t>
            </a:r>
            <a:endParaRPr lang="de-CH" dirty="0"/>
          </a:p>
        </p:txBody>
      </p:sp>
      <p:sp>
        <p:nvSpPr>
          <p:cNvPr id="4" name="Foliennummernplatzhalter 3"/>
          <p:cNvSpPr>
            <a:spLocks noGrp="1"/>
          </p:cNvSpPr>
          <p:nvPr>
            <p:ph type="sldNum" sz="quarter" idx="5"/>
          </p:nvPr>
        </p:nvSpPr>
        <p:spPr/>
        <p:txBody>
          <a:bodyPr/>
          <a:lstStyle/>
          <a:p>
            <a:fld id="{5C6F7B8D-E84E-4BC3-BEBA-C1B36424D86B}" type="slidenum">
              <a:rPr lang="de-CH" smtClean="0"/>
              <a:t>19</a:t>
            </a:fld>
            <a:endParaRPr lang="de-CH"/>
          </a:p>
        </p:txBody>
      </p:sp>
    </p:spTree>
    <p:extLst>
      <p:ext uri="{BB962C8B-B14F-4D97-AF65-F5344CB8AC3E}">
        <p14:creationId xmlns:p14="http://schemas.microsoft.com/office/powerpoint/2010/main" val="122001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20</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52.28.188.34:28540/techradar/" TargetMode="External"/><Relationship Id="rId2" Type="http://schemas.openxmlformats.org/officeDocument/2006/relationships/hyperlink" Target="https://github.com/TrivadisPF/trivadis-technology-radar" TargetMode="Externa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hyperlink" Target="https://github.com/TrivadisPF/trivadis-technology-radar/blob/master/deployment/README.m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xson/front-matter" TargetMode="External"/><Relationship Id="rId2" Type="http://schemas.openxmlformats.org/officeDocument/2006/relationships/hyperlink" Target="https://github.com/adam-p/markdown-here/wiki/Markdown-Cheatshee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3" Type="http://schemas.openxmlformats.org/officeDocument/2006/relationships/image" Target="../media/image60.png"/><Relationship Id="rId18" Type="http://schemas.microsoft.com/office/2007/relationships/hdphoto" Target="../media/hdphoto1.wdp"/><Relationship Id="rId26" Type="http://schemas.openxmlformats.org/officeDocument/2006/relationships/image" Target="../media/image72.png"/><Relationship Id="rId3" Type="http://schemas.openxmlformats.org/officeDocument/2006/relationships/image" Target="../media/image50.png"/><Relationship Id="rId21" Type="http://schemas.openxmlformats.org/officeDocument/2006/relationships/image" Target="../media/image67.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1.png"/><Relationship Id="rId33"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63.png"/><Relationship Id="rId20" Type="http://schemas.openxmlformats.org/officeDocument/2006/relationships/image" Target="../media/image66.jpeg"/><Relationship Id="rId29" Type="http://schemas.openxmlformats.org/officeDocument/2006/relationships/image" Target="../media/image75.png"/><Relationship Id="rId1" Type="http://schemas.openxmlformats.org/officeDocument/2006/relationships/slideLayout" Target="../slideLayouts/slideLayout21.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0.png"/><Relationship Id="rId32" Type="http://schemas.openxmlformats.org/officeDocument/2006/relationships/image" Target="../media/image78.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69.png"/><Relationship Id="rId28" Type="http://schemas.openxmlformats.org/officeDocument/2006/relationships/image" Target="../media/image74.png"/><Relationship Id="rId10" Type="http://schemas.openxmlformats.org/officeDocument/2006/relationships/image" Target="../media/image57.png"/><Relationship Id="rId19" Type="http://schemas.openxmlformats.org/officeDocument/2006/relationships/image" Target="../media/image65.png"/><Relationship Id="rId31" Type="http://schemas.openxmlformats.org/officeDocument/2006/relationships/image" Target="../media/image7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png"/><Relationship Id="rId8"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0680F3-8E7D-194F-A762-EDED9896E397}"/>
              </a:ext>
            </a:extLst>
          </p:cNvPr>
          <p:cNvSpPr>
            <a:spLocks noGrp="1"/>
          </p:cNvSpPr>
          <p:nvPr>
            <p:ph type="title"/>
          </p:nvPr>
        </p:nvSpPr>
        <p:spPr/>
        <p:txBody>
          <a:bodyPr/>
          <a:lstStyle/>
          <a:p>
            <a:r>
              <a:rPr lang="en-US" dirty="0"/>
              <a:t>Trivadis Technology Radar</a:t>
            </a:r>
          </a:p>
        </p:txBody>
      </p:sp>
      <p:sp>
        <p:nvSpPr>
          <p:cNvPr id="4" name="Text Placeholder 3">
            <a:extLst>
              <a:ext uri="{FF2B5EF4-FFF2-40B4-BE49-F238E27FC236}">
                <a16:creationId xmlns:a16="http://schemas.microsoft.com/office/drawing/2014/main" id="{2AA3CFDE-82CC-D042-A5C2-0899C2BD86F4}"/>
              </a:ext>
            </a:extLst>
          </p:cNvPr>
          <p:cNvSpPr>
            <a:spLocks noGrp="1"/>
          </p:cNvSpPr>
          <p:nvPr>
            <p:ph type="body" sz="quarter" idx="13"/>
          </p:nvPr>
        </p:nvSpPr>
        <p:spPr>
          <a:xfrm>
            <a:off x="266007" y="839585"/>
            <a:ext cx="5281940" cy="3832167"/>
          </a:xfrm>
        </p:spPr>
        <p:txBody>
          <a:bodyPr/>
          <a:lstStyle/>
          <a:p>
            <a:r>
              <a:rPr lang="en-US" dirty="0"/>
              <a:t>Source available in the following GitHub private repository: </a:t>
            </a:r>
            <a:r>
              <a:rPr lang="en-US" dirty="0">
                <a:hlinkClick r:id="rId2"/>
              </a:rPr>
              <a:t>https://github.com/TrivadisPF/trivadis-technology-radar</a:t>
            </a:r>
            <a:endParaRPr lang="en-US" dirty="0"/>
          </a:p>
          <a:p>
            <a:r>
              <a:rPr lang="en-US" dirty="0"/>
              <a:t>Deployed in AWS </a:t>
            </a:r>
            <a:r>
              <a:rPr lang="en-US" dirty="0" err="1"/>
              <a:t>Lightsail</a:t>
            </a:r>
            <a:r>
              <a:rPr lang="en-US" dirty="0"/>
              <a:t>: </a:t>
            </a:r>
            <a:r>
              <a:rPr lang="en-US" dirty="0">
                <a:hlinkClick r:id="rId3"/>
              </a:rPr>
              <a:t>http://52.28.188.34:28540/techradar/</a:t>
            </a:r>
            <a:endParaRPr lang="en-US" dirty="0"/>
          </a:p>
          <a:p>
            <a:r>
              <a:rPr lang="en-US" dirty="0"/>
              <a:t>Can be installed locally using docker-compose: </a:t>
            </a:r>
            <a:r>
              <a:rPr lang="en-US" dirty="0">
                <a:hlinkClick r:id="rId4"/>
              </a:rPr>
              <a:t>https://github.com/TrivadisPF/trivadis-technology-radar/blob/master/deployment/README.md</a:t>
            </a:r>
            <a:endParaRPr lang="en-US" dirty="0"/>
          </a:p>
          <a:p>
            <a:endParaRPr lang="en-US" dirty="0"/>
          </a:p>
          <a:p>
            <a:endParaRPr lang="en-US" dirty="0"/>
          </a:p>
          <a:p>
            <a:r>
              <a:rPr lang="en-US" dirty="0"/>
              <a:t>To work on the Technology Radar, clone the project using GitHub Desktop or the command line:	</a:t>
            </a:r>
          </a:p>
          <a:p>
            <a:endParaRPr lang="en-US" dirty="0"/>
          </a:p>
          <a:p>
            <a:endParaRPr lang="en-US" dirty="0"/>
          </a:p>
        </p:txBody>
      </p:sp>
      <p:pic>
        <p:nvPicPr>
          <p:cNvPr id="5" name="Picture 4">
            <a:extLst>
              <a:ext uri="{FF2B5EF4-FFF2-40B4-BE49-F238E27FC236}">
                <a16:creationId xmlns:a16="http://schemas.microsoft.com/office/drawing/2014/main" id="{305B659D-DE7B-694A-91B4-367F8665E1C4}"/>
              </a:ext>
            </a:extLst>
          </p:cNvPr>
          <p:cNvPicPr>
            <a:picLocks noChangeAspect="1"/>
          </p:cNvPicPr>
          <p:nvPr/>
        </p:nvPicPr>
        <p:blipFill>
          <a:blip r:embed="rId5"/>
          <a:stretch>
            <a:fillRect/>
          </a:stretch>
        </p:blipFill>
        <p:spPr>
          <a:xfrm>
            <a:off x="5717533" y="945174"/>
            <a:ext cx="3160461" cy="2230326"/>
          </a:xfrm>
          <a:prstGeom prst="rect">
            <a:avLst/>
          </a:prstGeom>
        </p:spPr>
      </p:pic>
      <p:sp>
        <p:nvSpPr>
          <p:cNvPr id="2" name="Rectangle 1">
            <a:extLst>
              <a:ext uri="{FF2B5EF4-FFF2-40B4-BE49-F238E27FC236}">
                <a16:creationId xmlns:a16="http://schemas.microsoft.com/office/drawing/2014/main" id="{4A01CE36-C036-2049-B241-D328E6B1A887}"/>
              </a:ext>
            </a:extLst>
          </p:cNvPr>
          <p:cNvSpPr/>
          <p:nvPr/>
        </p:nvSpPr>
        <p:spPr>
          <a:xfrm>
            <a:off x="553916" y="4119249"/>
            <a:ext cx="6866792" cy="369332"/>
          </a:xfrm>
          <a:prstGeom prst="rect">
            <a:avLst/>
          </a:prstGeom>
          <a:solidFill>
            <a:schemeClr val="bg2"/>
          </a:solidFill>
        </p:spPr>
        <p:txBody>
          <a:bodyPr wrap="square">
            <a:spAutoFit/>
          </a:bodyPr>
          <a:lstStyle/>
          <a:p>
            <a:r>
              <a:rPr lang="en-GB" dirty="0">
                <a:latin typeface="Courier New" panose="02070309020205020404" pitchFamily="49" charset="0"/>
                <a:cs typeface="Courier New" panose="02070309020205020404" pitchFamily="49" charset="0"/>
              </a:rPr>
              <a:t>git clone </a:t>
            </a:r>
            <a:r>
              <a:rPr lang="en-GB" dirty="0" err="1">
                <a:latin typeface="Courier New" panose="02070309020205020404" pitchFamily="49" charset="0"/>
                <a:cs typeface="Courier New" panose="02070309020205020404" pitchFamily="49" charset="0"/>
              </a:rPr>
              <a:t>TrivadisPF</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trivadis</a:t>
            </a:r>
            <a:r>
              <a:rPr lang="en-GB" dirty="0">
                <a:latin typeface="Courier New" panose="02070309020205020404" pitchFamily="49" charset="0"/>
                <a:cs typeface="Courier New" panose="02070309020205020404" pitchFamily="49" charset="0"/>
              </a:rPr>
              <a:t>-technology-radar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8892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8BA7-6BF1-5F4C-8AA3-6F4DC7E56B34}"/>
              </a:ext>
            </a:extLst>
          </p:cNvPr>
          <p:cNvSpPr>
            <a:spLocks noGrp="1"/>
          </p:cNvSpPr>
          <p:nvPr>
            <p:ph type="title"/>
          </p:nvPr>
        </p:nvSpPr>
        <p:spPr/>
        <p:txBody>
          <a:bodyPr/>
          <a:lstStyle/>
          <a:p>
            <a:r>
              <a:rPr lang="en-US" dirty="0"/>
              <a:t>Maintaining the Technology Radar</a:t>
            </a:r>
          </a:p>
        </p:txBody>
      </p:sp>
      <p:sp>
        <p:nvSpPr>
          <p:cNvPr id="3" name="Text Placeholder 2">
            <a:extLst>
              <a:ext uri="{FF2B5EF4-FFF2-40B4-BE49-F238E27FC236}">
                <a16:creationId xmlns:a16="http://schemas.microsoft.com/office/drawing/2014/main" id="{0FF23108-B402-0F47-A106-3D5FFBB67D0B}"/>
              </a:ext>
            </a:extLst>
          </p:cNvPr>
          <p:cNvSpPr>
            <a:spLocks noGrp="1"/>
          </p:cNvSpPr>
          <p:nvPr>
            <p:ph type="body" sz="quarter" idx="13"/>
          </p:nvPr>
        </p:nvSpPr>
        <p:spPr/>
        <p:txBody>
          <a:bodyPr/>
          <a:lstStyle/>
          <a:p>
            <a:r>
              <a:rPr lang="en-US" dirty="0"/>
              <a:t>A technology is specified as a </a:t>
            </a:r>
            <a:r>
              <a:rPr lang="en-US" dirty="0">
                <a:hlinkClick r:id="rId2"/>
              </a:rPr>
              <a:t>Markdown</a:t>
            </a:r>
            <a:r>
              <a:rPr lang="en-US" dirty="0"/>
              <a:t> file, placed into one of the subfolders inside folder </a:t>
            </a:r>
            <a:r>
              <a:rPr lang="en-US" dirty="0">
                <a:latin typeface="Courier New" panose="02070309020205020404" pitchFamily="49" charset="0"/>
                <a:cs typeface="Courier New" panose="02070309020205020404" pitchFamily="49" charset="0"/>
              </a:rPr>
              <a:t>radar</a:t>
            </a:r>
          </a:p>
          <a:p>
            <a:r>
              <a:rPr lang="en-GB" dirty="0"/>
              <a:t>Subfolders determine the date when the technology has been added</a:t>
            </a:r>
          </a:p>
          <a:p>
            <a:r>
              <a:rPr lang="en-GB" dirty="0"/>
              <a:t>Each file has a </a:t>
            </a:r>
            <a:r>
              <a:rPr lang="en-GB" dirty="0">
                <a:hlinkClick r:id="rId3"/>
              </a:rPr>
              <a:t>front-matter</a:t>
            </a:r>
            <a:r>
              <a:rPr lang="en-GB" dirty="0"/>
              <a:t> header where the attributes of the item are listed</a:t>
            </a:r>
          </a:p>
          <a:p>
            <a:endParaRPr lang="en-GB" dirty="0"/>
          </a:p>
          <a:p>
            <a:endParaRPr lang="en-GB" dirty="0"/>
          </a:p>
          <a:p>
            <a:endParaRPr lang="en-GB" dirty="0"/>
          </a:p>
          <a:p>
            <a:endParaRPr lang="en-GB" dirty="0"/>
          </a:p>
          <a:p>
            <a:endParaRPr lang="en-GB" dirty="0"/>
          </a:p>
          <a:p>
            <a:endParaRPr lang="en-GB" dirty="0"/>
          </a:p>
          <a:p>
            <a:pPr lvl="1"/>
            <a:r>
              <a:rPr lang="en-GB" dirty="0"/>
              <a:t>Attributes </a:t>
            </a:r>
            <a:r>
              <a:rPr lang="en-GB" dirty="0">
                <a:latin typeface="Courier New" panose="02070309020205020404" pitchFamily="49" charset="0"/>
                <a:cs typeface="Courier New" panose="02070309020205020404" pitchFamily="49" charset="0"/>
              </a:rPr>
              <a:t>ring</a:t>
            </a:r>
            <a:r>
              <a:rPr lang="en-GB" dirty="0"/>
              <a:t> and </a:t>
            </a:r>
            <a:r>
              <a:rPr lang="en-GB" dirty="0">
                <a:latin typeface="Courier New" panose="02070309020205020404" pitchFamily="49" charset="0"/>
                <a:cs typeface="Courier New" panose="02070309020205020404" pitchFamily="49" charset="0"/>
              </a:rPr>
              <a:t>quadrant</a:t>
            </a:r>
            <a:r>
              <a:rPr lang="en-GB" dirty="0"/>
              <a:t> have to be one of the values shown on the next page</a:t>
            </a:r>
          </a:p>
          <a:p>
            <a:r>
              <a:rPr lang="en-GB" dirty="0"/>
              <a:t>When finished, check-in the new file into GitHub and after a few minutes, it should be updated</a:t>
            </a:r>
          </a:p>
          <a:p>
            <a:endParaRPr lang="en-GB" dirty="0"/>
          </a:p>
        </p:txBody>
      </p:sp>
      <p:sp>
        <p:nvSpPr>
          <p:cNvPr id="4" name="Rectangle 3">
            <a:extLst>
              <a:ext uri="{FF2B5EF4-FFF2-40B4-BE49-F238E27FC236}">
                <a16:creationId xmlns:a16="http://schemas.microsoft.com/office/drawing/2014/main" id="{CE0A95AD-34E1-0E48-A873-DB4BE6F9BA90}"/>
              </a:ext>
            </a:extLst>
          </p:cNvPr>
          <p:cNvSpPr/>
          <p:nvPr/>
        </p:nvSpPr>
        <p:spPr>
          <a:xfrm>
            <a:off x="604441" y="1965459"/>
            <a:ext cx="6559062" cy="15804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urier New" panose="02070309020205020404" pitchFamily="49" charset="0"/>
                <a:cs typeface="Courier New" panose="02070309020205020404" pitchFamily="49" charset="0"/>
              </a:rPr>
              <a:t>--- </a:t>
            </a:r>
          </a:p>
          <a:p>
            <a:r>
              <a:rPr lang="en-GB" sz="1400" dirty="0">
                <a:solidFill>
                  <a:schemeClr val="tx1"/>
                </a:solidFill>
                <a:latin typeface="Courier New" panose="02070309020205020404" pitchFamily="49" charset="0"/>
                <a:cs typeface="Courier New" panose="02070309020205020404" pitchFamily="49" charset="0"/>
              </a:rPr>
              <a:t>title: 		"React" </a:t>
            </a:r>
          </a:p>
          <a:p>
            <a:r>
              <a:rPr lang="en-GB" sz="1400" dirty="0">
                <a:solidFill>
                  <a:schemeClr val="tx1"/>
                </a:solidFill>
                <a:latin typeface="Courier New" panose="02070309020205020404" pitchFamily="49" charset="0"/>
                <a:cs typeface="Courier New" panose="02070309020205020404" pitchFamily="49" charset="0"/>
              </a:rPr>
              <a:t>ring: 		adopt </a:t>
            </a:r>
          </a:p>
          <a:p>
            <a:r>
              <a:rPr lang="en-GB" sz="1400" dirty="0">
                <a:solidFill>
                  <a:schemeClr val="tx1"/>
                </a:solidFill>
                <a:latin typeface="Courier New" panose="02070309020205020404" pitchFamily="49" charset="0"/>
                <a:cs typeface="Courier New" panose="02070309020205020404" pitchFamily="49" charset="0"/>
              </a:rPr>
              <a:t>quadrant: 	languages-and-frameworks </a:t>
            </a:r>
          </a:p>
          <a:p>
            <a:r>
              <a:rPr lang="en-GB" sz="1400" dirty="0">
                <a:solidFill>
                  <a:schemeClr val="tx1"/>
                </a:solidFill>
                <a:latin typeface="Courier New" panose="02070309020205020404" pitchFamily="49" charset="0"/>
                <a:cs typeface="Courier New" panose="02070309020205020404" pitchFamily="49" charset="0"/>
              </a:rPr>
              <a:t>--- </a:t>
            </a:r>
          </a:p>
          <a:p>
            <a:endParaRPr lang="en-GB" sz="1400" dirty="0">
              <a:solidFill>
                <a:schemeClr val="tx1"/>
              </a:solidFill>
              <a:latin typeface="Courier New" panose="02070309020205020404" pitchFamily="49" charset="0"/>
              <a:cs typeface="Courier New" panose="02070309020205020404" pitchFamily="49" charset="0"/>
            </a:endParaRPr>
          </a:p>
          <a:p>
            <a:r>
              <a:rPr lang="en-GB" sz="1400" dirty="0">
                <a:solidFill>
                  <a:schemeClr val="tx1"/>
                </a:solidFill>
                <a:latin typeface="Courier New" panose="02070309020205020404" pitchFamily="49" charset="0"/>
                <a:cs typeface="Courier New" panose="02070309020205020404" pitchFamily="49" charset="0"/>
              </a:rPr>
              <a:t>Text goes here. You can use **markdown** here. </a:t>
            </a:r>
          </a:p>
        </p:txBody>
      </p:sp>
    </p:spTree>
    <p:extLst>
      <p:ext uri="{BB962C8B-B14F-4D97-AF65-F5344CB8AC3E}">
        <p14:creationId xmlns:p14="http://schemas.microsoft.com/office/powerpoint/2010/main" val="57313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F665-7D6F-A945-B4F2-CAFE30D47EE1}"/>
              </a:ext>
            </a:extLst>
          </p:cNvPr>
          <p:cNvSpPr>
            <a:spLocks noGrp="1"/>
          </p:cNvSpPr>
          <p:nvPr>
            <p:ph type="title"/>
          </p:nvPr>
        </p:nvSpPr>
        <p:spPr/>
        <p:txBody>
          <a:bodyPr/>
          <a:lstStyle/>
          <a:p>
            <a:r>
              <a:rPr lang="en-US" dirty="0"/>
              <a:t>Maintaining the Technology Radar (II)</a:t>
            </a:r>
          </a:p>
        </p:txBody>
      </p:sp>
      <p:sp>
        <p:nvSpPr>
          <p:cNvPr id="3" name="Text Placeholder 2">
            <a:extLst>
              <a:ext uri="{FF2B5EF4-FFF2-40B4-BE49-F238E27FC236}">
                <a16:creationId xmlns:a16="http://schemas.microsoft.com/office/drawing/2014/main" id="{F3FE3B2A-BA15-2C4C-A955-88D31909887F}"/>
              </a:ext>
            </a:extLst>
          </p:cNvPr>
          <p:cNvSpPr>
            <a:spLocks noGrp="1"/>
          </p:cNvSpPr>
          <p:nvPr>
            <p:ph type="body" sz="quarter" idx="13"/>
          </p:nvPr>
        </p:nvSpPr>
        <p:spPr/>
        <p:txBody>
          <a:bodyPr>
            <a:normAutofit lnSpcReduction="10000"/>
          </a:bodyPr>
          <a:lstStyle/>
          <a:p>
            <a:pPr marL="0" indent="0">
              <a:buNone/>
            </a:pPr>
            <a:r>
              <a:rPr lang="en-GB" dirty="0"/>
              <a:t>Following front-matter attributes are possible:</a:t>
            </a:r>
          </a:p>
          <a:p>
            <a:r>
              <a:rPr lang="en-GB" b="1" dirty="0"/>
              <a:t>title</a:t>
            </a:r>
            <a:r>
              <a:rPr lang="en-GB" dirty="0"/>
              <a:t>: Name of the Item</a:t>
            </a:r>
          </a:p>
          <a:p>
            <a:r>
              <a:rPr lang="en-GB" b="1" dirty="0"/>
              <a:t>quadrant</a:t>
            </a:r>
            <a:r>
              <a:rPr lang="en-GB" dirty="0"/>
              <a:t>: Quadrant. One of </a:t>
            </a:r>
            <a:r>
              <a:rPr lang="en-GB" dirty="0">
                <a:latin typeface="Courier New" panose="02070309020205020404" pitchFamily="49" charset="0"/>
                <a:cs typeface="Courier New" panose="02070309020205020404" pitchFamily="49" charset="0"/>
              </a:rPr>
              <a:t>languages-and-frameworks</a:t>
            </a:r>
            <a:r>
              <a:rPr lang="en-GB" dirty="0"/>
              <a:t>, </a:t>
            </a:r>
            <a:r>
              <a:rPr lang="en-GB" dirty="0">
                <a:latin typeface="Courier New" panose="02070309020205020404" pitchFamily="49" charset="0"/>
                <a:cs typeface="Courier New" panose="02070309020205020404" pitchFamily="49" charset="0"/>
              </a:rPr>
              <a:t>data-management</a:t>
            </a:r>
            <a:r>
              <a:rPr lang="en-GB" dirty="0"/>
              <a:t>, </a:t>
            </a:r>
            <a:r>
              <a:rPr lang="en-GB" dirty="0">
                <a:latin typeface="Courier New" panose="02070309020205020404" pitchFamily="49" charset="0"/>
                <a:cs typeface="Courier New" panose="02070309020205020404" pitchFamily="49" charset="0"/>
              </a:rPr>
              <a:t>platforms-and-services</a:t>
            </a:r>
            <a:r>
              <a:rPr lang="en-GB" dirty="0"/>
              <a:t>, </a:t>
            </a:r>
            <a:r>
              <a:rPr lang="en-GB" dirty="0">
                <a:latin typeface="Courier New" panose="02070309020205020404" pitchFamily="49" charset="0"/>
                <a:cs typeface="Courier New" panose="02070309020205020404" pitchFamily="49" charset="0"/>
              </a:rPr>
              <a:t>architecture-methods-and-patterns</a:t>
            </a:r>
          </a:p>
          <a:p>
            <a:r>
              <a:rPr lang="en-GB" b="1" dirty="0"/>
              <a:t>ring</a:t>
            </a:r>
            <a:r>
              <a:rPr lang="en-GB" dirty="0"/>
              <a:t>: Ring section in radar. One of </a:t>
            </a:r>
            <a:r>
              <a:rPr lang="en-GB" dirty="0">
                <a:latin typeface="Courier New" panose="02070309020205020404" pitchFamily="49" charset="0"/>
                <a:cs typeface="Courier New" panose="02070309020205020404" pitchFamily="49" charset="0"/>
              </a:rPr>
              <a:t>trial</a:t>
            </a:r>
            <a:r>
              <a:rPr lang="en-GB" dirty="0"/>
              <a:t>, </a:t>
            </a:r>
            <a:r>
              <a:rPr lang="en-GB" dirty="0">
                <a:latin typeface="Courier New" panose="02070309020205020404" pitchFamily="49" charset="0"/>
                <a:cs typeface="Courier New" panose="02070309020205020404" pitchFamily="49" charset="0"/>
              </a:rPr>
              <a:t>assess</a:t>
            </a:r>
            <a:r>
              <a:rPr lang="en-GB" dirty="0"/>
              <a:t>, </a:t>
            </a:r>
            <a:r>
              <a:rPr lang="en-GB" dirty="0">
                <a:latin typeface="Courier New" panose="02070309020205020404" pitchFamily="49" charset="0"/>
                <a:cs typeface="Courier New" panose="02070309020205020404" pitchFamily="49" charset="0"/>
              </a:rPr>
              <a:t>adopt</a:t>
            </a:r>
            <a:r>
              <a:rPr lang="en-GB" dirty="0"/>
              <a:t>, </a:t>
            </a:r>
            <a:r>
              <a:rPr lang="en-GB" dirty="0" err="1">
                <a:latin typeface="Courier New" panose="02070309020205020404" pitchFamily="49" charset="0"/>
                <a:cs typeface="Courier New" panose="02070309020205020404" pitchFamily="49" charset="0"/>
              </a:rPr>
              <a:t>hold,watch</a:t>
            </a:r>
            <a:r>
              <a:rPr lang="en-GB" dirty="0">
                <a:latin typeface="Courier New" panose="02070309020205020404" pitchFamily="49" charset="0"/>
                <a:cs typeface="Courier New" panose="02070309020205020404" pitchFamily="49" charset="0"/>
              </a:rPr>
              <a:t> </a:t>
            </a:r>
          </a:p>
          <a:p>
            <a:r>
              <a:rPr lang="en-GB" b="1" dirty="0"/>
              <a:t>info</a:t>
            </a:r>
            <a:r>
              <a:rPr lang="en-GB" dirty="0"/>
              <a:t>: (optional) A short textual description of the item (visible in overview pages)</a:t>
            </a:r>
          </a:p>
          <a:p>
            <a:r>
              <a:rPr lang="en-GB" b="1" dirty="0"/>
              <a:t>featured</a:t>
            </a:r>
            <a:r>
              <a:rPr lang="en-GB" dirty="0"/>
              <a:t>: (optional, default "true") If you set this to false, the item will not be visible in the radar quadrants but still be available in the overview.</a:t>
            </a:r>
          </a:p>
          <a:p>
            <a:pPr marL="0" indent="0">
              <a:buNone/>
            </a:pPr>
            <a:endParaRPr lang="en-GB" dirty="0"/>
          </a:p>
          <a:p>
            <a:pPr marL="0" indent="0">
              <a:buNone/>
            </a:pPr>
            <a:r>
              <a:rPr lang="en-GB" dirty="0"/>
              <a:t>Suggest adding the following</a:t>
            </a:r>
          </a:p>
          <a:p>
            <a:r>
              <a:rPr lang="en-GB" b="1" dirty="0"/>
              <a:t>owner:</a:t>
            </a:r>
            <a:r>
              <a:rPr lang="en-GB" dirty="0"/>
              <a:t> the person owning the technology</a:t>
            </a:r>
          </a:p>
          <a:p>
            <a:r>
              <a:rPr lang="en-GB" b="1" dirty="0"/>
              <a:t>skill</a:t>
            </a:r>
            <a:r>
              <a:rPr lang="en-GB" dirty="0"/>
              <a:t> (optional): if the skill does not have the same name</a:t>
            </a:r>
          </a:p>
          <a:p>
            <a:endParaRPr lang="en-US" dirty="0"/>
          </a:p>
        </p:txBody>
      </p:sp>
    </p:spTree>
    <p:extLst>
      <p:ext uri="{BB962C8B-B14F-4D97-AF65-F5344CB8AC3E}">
        <p14:creationId xmlns:p14="http://schemas.microsoft.com/office/powerpoint/2010/main" val="3408895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8FA0-79A0-914E-996F-C638413BF710}"/>
              </a:ext>
            </a:extLst>
          </p:cNvPr>
          <p:cNvSpPr>
            <a:spLocks noGrp="1"/>
          </p:cNvSpPr>
          <p:nvPr>
            <p:ph type="title"/>
          </p:nvPr>
        </p:nvSpPr>
        <p:spPr/>
        <p:txBody>
          <a:bodyPr/>
          <a:lstStyle/>
          <a:p>
            <a:r>
              <a:rPr lang="en-US" dirty="0"/>
              <a:t>Maintaining the Technology Radar (III)</a:t>
            </a:r>
          </a:p>
        </p:txBody>
      </p:sp>
      <p:sp>
        <p:nvSpPr>
          <p:cNvPr id="3" name="Text Placeholder 2">
            <a:extLst>
              <a:ext uri="{FF2B5EF4-FFF2-40B4-BE49-F238E27FC236}">
                <a16:creationId xmlns:a16="http://schemas.microsoft.com/office/drawing/2014/main" id="{680EA148-3A7A-2F47-9061-DC96A4BF7DCE}"/>
              </a:ext>
            </a:extLst>
          </p:cNvPr>
          <p:cNvSpPr>
            <a:spLocks noGrp="1"/>
          </p:cNvSpPr>
          <p:nvPr>
            <p:ph type="body" sz="quarter" idx="13"/>
          </p:nvPr>
        </p:nvSpPr>
        <p:spPr/>
        <p:txBody>
          <a:bodyPr/>
          <a:lstStyle/>
          <a:p>
            <a:r>
              <a:rPr lang="en-US" dirty="0"/>
              <a:t>Anyone can suggest a new technology by submitting a pull-request to the folder of the next iteration</a:t>
            </a:r>
          </a:p>
          <a:p>
            <a:endParaRPr lang="en-US" dirty="0"/>
          </a:p>
        </p:txBody>
      </p:sp>
    </p:spTree>
    <p:extLst>
      <p:ext uri="{BB962C8B-B14F-4D97-AF65-F5344CB8AC3E}">
        <p14:creationId xmlns:p14="http://schemas.microsoft.com/office/powerpoint/2010/main" val="3256130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BADBDB0E-56C6-484F-90B0-A4DF46F38EA4}"/>
              </a:ext>
            </a:extLst>
          </p:cNvPr>
          <p:cNvSpPr/>
          <p:nvPr/>
        </p:nvSpPr>
        <p:spPr>
          <a:xfrm>
            <a:off x="5398477" y="2831120"/>
            <a:ext cx="3076209"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18AAE30-87E1-4F43-A5A0-46C236D69D19}"/>
              </a:ext>
            </a:extLst>
          </p:cNvPr>
          <p:cNvCxnSpPr>
            <a:cxnSpLocks/>
            <a:stCxn id="19" idx="5"/>
            <a:endCxn id="19" idx="2"/>
          </p:cNvCxnSpPr>
          <p:nvPr/>
        </p:nvCxnSpPr>
        <p:spPr>
          <a:xfrm>
            <a:off x="5485301" y="3178417"/>
            <a:ext cx="29025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B3D13C-9574-7C4B-A4B1-0521CC1648FF}"/>
              </a:ext>
            </a:extLst>
          </p:cNvPr>
          <p:cNvCxnSpPr>
            <a:cxnSpLocks/>
            <a:stCxn id="19" idx="0"/>
            <a:endCxn id="19" idx="3"/>
          </p:cNvCxnSpPr>
          <p:nvPr/>
        </p:nvCxnSpPr>
        <p:spPr>
          <a:xfrm flipH="1">
            <a:off x="6849757" y="2831120"/>
            <a:ext cx="86825"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CCDF984A-1C7C-6E4D-B9F5-0E5C9FB66BC6}"/>
              </a:ext>
            </a:extLst>
          </p:cNvPr>
          <p:cNvSpPr/>
          <p:nvPr/>
        </p:nvSpPr>
        <p:spPr>
          <a:xfrm>
            <a:off x="5230324" y="2310178"/>
            <a:ext cx="3157538"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1C2A187-4F87-D146-B067-C9EC5F4D0880}"/>
              </a:ext>
            </a:extLst>
          </p:cNvPr>
          <p:cNvCxnSpPr>
            <a:cxnSpLocks/>
            <a:stCxn id="16" idx="5"/>
            <a:endCxn id="16" idx="2"/>
          </p:cNvCxnSpPr>
          <p:nvPr/>
        </p:nvCxnSpPr>
        <p:spPr>
          <a:xfrm>
            <a:off x="5317148" y="2657475"/>
            <a:ext cx="2983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06499E-66EF-FD4F-AD9C-62A38B1C7BDD}"/>
              </a:ext>
            </a:extLst>
          </p:cNvPr>
          <p:cNvCxnSpPr>
            <a:cxnSpLocks/>
            <a:stCxn id="16" idx="0"/>
            <a:endCxn id="16" idx="3"/>
          </p:cNvCxnSpPr>
          <p:nvPr/>
        </p:nvCxnSpPr>
        <p:spPr>
          <a:xfrm flipH="1">
            <a:off x="6722269" y="2310178"/>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7A25C6-89E9-DB4C-A66F-AAD598977A43}"/>
              </a:ext>
            </a:extLst>
          </p:cNvPr>
          <p:cNvSpPr>
            <a:spLocks noGrp="1"/>
          </p:cNvSpPr>
          <p:nvPr>
            <p:ph type="title"/>
          </p:nvPr>
        </p:nvSpPr>
        <p:spPr/>
        <p:txBody>
          <a:bodyPr>
            <a:normAutofit fontScale="90000"/>
          </a:bodyPr>
          <a:lstStyle/>
          <a:p>
            <a:r>
              <a:rPr lang="en-US" dirty="0"/>
              <a:t>Do we have one global radar or many subject based?</a:t>
            </a:r>
          </a:p>
        </p:txBody>
      </p:sp>
      <p:sp>
        <p:nvSpPr>
          <p:cNvPr id="8" name="Parallelogram 7">
            <a:extLst>
              <a:ext uri="{FF2B5EF4-FFF2-40B4-BE49-F238E27FC236}">
                <a16:creationId xmlns:a16="http://schemas.microsoft.com/office/drawing/2014/main" id="{3D6EC5FF-509D-E348-8BFD-41E56CB2A749}"/>
              </a:ext>
            </a:extLst>
          </p:cNvPr>
          <p:cNvSpPr/>
          <p:nvPr/>
        </p:nvSpPr>
        <p:spPr>
          <a:xfrm>
            <a:off x="5143500" y="1789234"/>
            <a:ext cx="3244362"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1A27C64-77D5-D546-8128-53E830BE4F3B}"/>
              </a:ext>
            </a:extLst>
          </p:cNvPr>
          <p:cNvCxnSpPr>
            <a:cxnSpLocks/>
            <a:stCxn id="8" idx="5"/>
            <a:endCxn id="8" idx="2"/>
          </p:cNvCxnSpPr>
          <p:nvPr/>
        </p:nvCxnSpPr>
        <p:spPr>
          <a:xfrm>
            <a:off x="5230324" y="2136531"/>
            <a:ext cx="30707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3F5B24-46FE-A448-96BC-8E781D7C1024}"/>
              </a:ext>
            </a:extLst>
          </p:cNvPr>
          <p:cNvCxnSpPr>
            <a:cxnSpLocks/>
            <a:stCxn id="8" idx="0"/>
            <a:endCxn id="8" idx="3"/>
          </p:cNvCxnSpPr>
          <p:nvPr/>
        </p:nvCxnSpPr>
        <p:spPr>
          <a:xfrm flipH="1">
            <a:off x="6678857" y="1789234"/>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arallelogram 27">
            <a:extLst>
              <a:ext uri="{FF2B5EF4-FFF2-40B4-BE49-F238E27FC236}">
                <a16:creationId xmlns:a16="http://schemas.microsoft.com/office/drawing/2014/main" id="{3B0F4E68-B526-2D45-9412-50C777B9F5C0}"/>
              </a:ext>
            </a:extLst>
          </p:cNvPr>
          <p:cNvSpPr/>
          <p:nvPr/>
        </p:nvSpPr>
        <p:spPr>
          <a:xfrm>
            <a:off x="669315" y="1905731"/>
            <a:ext cx="3244362" cy="1503485"/>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CE2204E-3FB7-4E44-8050-19F6322D5663}"/>
              </a:ext>
            </a:extLst>
          </p:cNvPr>
          <p:cNvCxnSpPr>
            <a:cxnSpLocks/>
            <a:stCxn id="28" idx="5"/>
            <a:endCxn id="28" idx="2"/>
          </p:cNvCxnSpPr>
          <p:nvPr/>
        </p:nvCxnSpPr>
        <p:spPr>
          <a:xfrm>
            <a:off x="857251" y="2657474"/>
            <a:ext cx="2868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69B208-9244-0D42-ACEB-3ADEFCF788D8}"/>
              </a:ext>
            </a:extLst>
          </p:cNvPr>
          <p:cNvCxnSpPr>
            <a:cxnSpLocks/>
            <a:stCxn id="28" idx="1"/>
            <a:endCxn id="28" idx="3"/>
          </p:cNvCxnSpPr>
          <p:nvPr/>
        </p:nvCxnSpPr>
        <p:spPr>
          <a:xfrm flipH="1">
            <a:off x="2103560" y="1905731"/>
            <a:ext cx="375872" cy="1503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0802F7-D605-9A49-B5D3-234F9A919838}"/>
              </a:ext>
            </a:extLst>
          </p:cNvPr>
          <p:cNvSpPr txBox="1"/>
          <p:nvPr/>
        </p:nvSpPr>
        <p:spPr>
          <a:xfrm>
            <a:off x="4211515" y="2483827"/>
            <a:ext cx="453457"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898216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D604-0BA5-1D41-B5AE-89BBE57A13ED}"/>
              </a:ext>
            </a:extLst>
          </p:cNvPr>
          <p:cNvSpPr>
            <a:spLocks noGrp="1"/>
          </p:cNvSpPr>
          <p:nvPr>
            <p:ph type="title"/>
          </p:nvPr>
        </p:nvSpPr>
        <p:spPr/>
        <p:txBody>
          <a:bodyPr/>
          <a:lstStyle/>
          <a:p>
            <a:r>
              <a:rPr lang="en-US" dirty="0"/>
              <a:t>Tech Radar in context</a:t>
            </a:r>
          </a:p>
        </p:txBody>
      </p:sp>
      <p:pic>
        <p:nvPicPr>
          <p:cNvPr id="7" name="Picture 6" descr="Diagram&#10;&#10;Description automatically generated">
            <a:extLst>
              <a:ext uri="{FF2B5EF4-FFF2-40B4-BE49-F238E27FC236}">
                <a16:creationId xmlns:a16="http://schemas.microsoft.com/office/drawing/2014/main" id="{B361D904-0ABB-F94B-9B0F-F83F67079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6" y="709261"/>
            <a:ext cx="5695533" cy="4160339"/>
          </a:xfrm>
          <a:prstGeom prst="rect">
            <a:avLst/>
          </a:prstGeom>
        </p:spPr>
      </p:pic>
    </p:spTree>
    <p:extLst>
      <p:ext uri="{BB962C8B-B14F-4D97-AF65-F5344CB8AC3E}">
        <p14:creationId xmlns:p14="http://schemas.microsoft.com/office/powerpoint/2010/main" val="265611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3DE8-CD4B-0240-98D8-64108C78E9BE}"/>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FE89ECCF-7533-0E4F-A72D-BE126F08DFB2}"/>
              </a:ext>
            </a:extLst>
          </p:cNvPr>
          <p:cNvSpPr>
            <a:spLocks noGrp="1"/>
          </p:cNvSpPr>
          <p:nvPr>
            <p:ph type="body" sz="quarter" idx="13"/>
          </p:nvPr>
        </p:nvSpPr>
        <p:spPr/>
        <p:txBody>
          <a:bodyPr>
            <a:normAutofit fontScale="70000" lnSpcReduction="20000"/>
          </a:bodyPr>
          <a:lstStyle/>
          <a:p>
            <a:pPr marL="342900" indent="-342900">
              <a:buFont typeface="+mj-lt"/>
              <a:buAutoNum type="arabicPeriod"/>
            </a:pPr>
            <a:r>
              <a:rPr lang="en-US" dirty="0"/>
              <a:t>Do you want us to build and maintain such a technology radar for Trivadis?</a:t>
            </a:r>
          </a:p>
          <a:p>
            <a:pPr marL="342900" indent="-342900">
              <a:buFont typeface="+mj-lt"/>
              <a:buAutoNum type="arabicPeriod"/>
            </a:pPr>
            <a:endParaRPr lang="en-US" dirty="0"/>
          </a:p>
          <a:p>
            <a:pPr marL="342900" indent="-342900">
              <a:buFont typeface="+mj-lt"/>
              <a:buAutoNum type="arabicPeriod"/>
            </a:pPr>
            <a:r>
              <a:rPr lang="en-US" dirty="0"/>
              <a:t>How often should we update it? Quarterly, every half year?</a:t>
            </a:r>
          </a:p>
          <a:p>
            <a:pPr marL="342900" indent="-342900">
              <a:buFont typeface="+mj-lt"/>
              <a:buAutoNum type="arabicPeriod"/>
            </a:pPr>
            <a:endParaRPr lang="en-US" dirty="0"/>
          </a:p>
          <a:p>
            <a:pPr marL="342900" indent="-342900">
              <a:buFont typeface="+mj-lt"/>
              <a:buAutoNum type="arabicPeriod"/>
            </a:pPr>
            <a:r>
              <a:rPr lang="en-US" dirty="0"/>
              <a:t>Are the quadrants the one one we want? Should we replace one by another? Should be get rid of the </a:t>
            </a:r>
            <a:r>
              <a:rPr lang="en-GB" dirty="0">
                <a:latin typeface="Courier New" panose="02070309020205020404" pitchFamily="49" charset="0"/>
                <a:cs typeface="Courier New" panose="02070309020205020404" pitchFamily="49" charset="0"/>
              </a:rPr>
              <a:t>architecture-methods-and-patterns </a:t>
            </a:r>
            <a:r>
              <a:rPr lang="en-GB" dirty="0"/>
              <a:t>quadrant</a:t>
            </a:r>
          </a:p>
          <a:p>
            <a:pPr marL="342900" indent="-342900">
              <a:buFont typeface="+mj-lt"/>
              <a:buAutoNum type="arabicPeriod"/>
            </a:pPr>
            <a:endParaRPr lang="en-US" dirty="0"/>
          </a:p>
          <a:p>
            <a:pPr marL="342900" indent="-342900">
              <a:buFont typeface="+mj-lt"/>
              <a:buAutoNum type="arabicPeriod"/>
            </a:pPr>
            <a:r>
              <a:rPr lang="en-US" dirty="0"/>
              <a:t>Do we need multiple (layered) Tech Radars? i.e. to handle cloud technologies</a:t>
            </a:r>
          </a:p>
          <a:p>
            <a:pPr marL="342900" indent="-342900">
              <a:buFont typeface="+mj-lt"/>
              <a:buAutoNum type="arabicPeriod"/>
            </a:pPr>
            <a:endParaRPr lang="en-US" dirty="0"/>
          </a:p>
          <a:p>
            <a:pPr marL="342900" indent="-342900">
              <a:buFont typeface="+mj-lt"/>
              <a:buAutoNum type="arabicPeriod"/>
            </a:pPr>
            <a:r>
              <a:rPr lang="en-US" dirty="0"/>
              <a:t>Should the Technology Radar be internal or external?</a:t>
            </a:r>
          </a:p>
          <a:p>
            <a:pPr marL="342900" indent="-342900">
              <a:buFont typeface="+mj-lt"/>
              <a:buAutoNum type="arabicPeriod"/>
            </a:pPr>
            <a:endParaRPr lang="en-US" dirty="0"/>
          </a:p>
          <a:p>
            <a:pPr marL="342900" indent="-342900">
              <a:buFont typeface="+mj-lt"/>
              <a:buAutoNum type="arabicPeriod"/>
            </a:pPr>
            <a:r>
              <a:rPr lang="en-US" dirty="0"/>
              <a:t>What extra metadata do we want to maintain?</a:t>
            </a:r>
          </a:p>
          <a:p>
            <a:pPr marL="342900" indent="-342900">
              <a:buFont typeface="+mj-lt"/>
              <a:buAutoNum type="arabicPeriod"/>
            </a:pPr>
            <a:endParaRPr lang="en-US" dirty="0"/>
          </a:p>
          <a:p>
            <a:pPr marL="342900" indent="-342900">
              <a:buFont typeface="+mj-lt"/>
              <a:buAutoNum type="arabicPeriod"/>
            </a:pPr>
            <a:r>
              <a:rPr lang="en-US" dirty="0"/>
              <a:t>What technologies are missing? </a:t>
            </a:r>
          </a:p>
          <a:p>
            <a:pPr marL="342900" indent="-342900">
              <a:buFont typeface="+mj-lt"/>
              <a:buAutoNum type="arabicPeriod"/>
            </a:pPr>
            <a:endParaRPr lang="en-US" dirty="0"/>
          </a:p>
          <a:p>
            <a:pPr marL="342900" indent="-342900">
              <a:buFont typeface="+mj-lt"/>
              <a:buAutoNum type="arabicPeriod"/>
            </a:pPr>
            <a:r>
              <a:rPr lang="en-US" dirty="0"/>
              <a:t>Use the time to update existing technology items and add new one if necessary</a:t>
            </a:r>
          </a:p>
        </p:txBody>
      </p:sp>
    </p:spTree>
    <p:extLst>
      <p:ext uri="{BB962C8B-B14F-4D97-AF65-F5344CB8AC3E}">
        <p14:creationId xmlns:p14="http://schemas.microsoft.com/office/powerpoint/2010/main" val="352501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5" y="-1003737"/>
            <a:ext cx="6803999" cy="6803999"/>
          </a:xfrm>
          <a:prstGeom prst="donut">
            <a:avLst>
              <a:gd name="adj" fmla="val 46898"/>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H" sz="135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9"/>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2905651" y="-413195"/>
            <a:ext cx="1852754" cy="25964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300082"/>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Storage</a:t>
            </a: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Processing</a:t>
            </a: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Cloud Computing</a:t>
            </a: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7" y="151364"/>
            <a:ext cx="3297232" cy="770980"/>
          </a:xfrm>
        </p:spPr>
        <p:txBody>
          <a:bodyPr wrap="square" anchor="t">
            <a:spAutoFit/>
          </a:bodyPr>
          <a:lstStyle/>
          <a:p>
            <a:r>
              <a:rPr lang="de-CH" dirty="0"/>
              <a:t>Technology Stack</a:t>
            </a:r>
            <a:br>
              <a:rPr lang="de-CH" dirty="0"/>
            </a:br>
            <a:r>
              <a:rPr lang="de-CH" sz="2100" b="1" dirty="0"/>
              <a:t>Data </a:t>
            </a:r>
            <a:r>
              <a:rPr lang="de-CH" sz="2100" b="1" dirty="0" err="1"/>
              <a:t>Platforms</a:t>
            </a:r>
            <a:endParaRPr lang="en-CH" sz="2100" b="1" dirty="0"/>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280424" y="2416165"/>
            <a:ext cx="2563387" cy="254821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2" y="1655077"/>
            <a:ext cx="3363762" cy="73612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Arrow: Pentagon 105">
            <a:extLst>
              <a:ext uri="{FF2B5EF4-FFF2-40B4-BE49-F238E27FC236}">
                <a16:creationId xmlns:a16="http://schemas.microsoft.com/office/drawing/2014/main" id="{023540DE-A45B-45C8-8C4C-E20BC6D05385}"/>
              </a:ext>
            </a:extLst>
          </p:cNvPr>
          <p:cNvSpPr/>
          <p:nvPr/>
        </p:nvSpPr>
        <p:spPr>
          <a:xfrm>
            <a:off x="-87589" y="4846128"/>
            <a:ext cx="2925031"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Security</a:t>
            </a:r>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7" y="2399268"/>
            <a:ext cx="536820" cy="347826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8" y="4673330"/>
            <a:ext cx="2318824" cy="507831"/>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Container &amp; (Development) Automation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de-CH" sz="1350">
              <a:solidFill>
                <a:prstClr val="white"/>
              </a:solidFill>
              <a:latin typeface="Calibri" panose="020F0502020204030204"/>
            </a:endParaRPr>
          </a:p>
        </p:txBody>
      </p:sp>
      <p:pic>
        <p:nvPicPr>
          <p:cNvPr id="1026" name="Picture 2" descr="Microsoft Customer Story-Cutting-edge data operations firm uses ...">
            <a:extLst>
              <a:ext uri="{FF2B5EF4-FFF2-40B4-BE49-F238E27FC236}">
                <a16:creationId xmlns:a16="http://schemas.microsoft.com/office/drawing/2014/main" id="{1DDACEF9-9426-41F0-BAF5-841353853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44" y="724453"/>
            <a:ext cx="1123706" cy="56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Spark: Vorteile und Anwendungsbereiche">
            <a:extLst>
              <a:ext uri="{FF2B5EF4-FFF2-40B4-BE49-F238E27FC236}">
                <a16:creationId xmlns:a16="http://schemas.microsoft.com/office/drawing/2014/main" id="{E07ACEBC-782F-4E06-B770-13D42067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318" y="1724674"/>
            <a:ext cx="1010078" cy="52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art-Meter Data Processing Using Apache Kafka on OpenShift - Red ...">
            <a:extLst>
              <a:ext uri="{FF2B5EF4-FFF2-40B4-BE49-F238E27FC236}">
                <a16:creationId xmlns:a16="http://schemas.microsoft.com/office/drawing/2014/main" id="{0EBC289E-966C-4175-B28B-69176B67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551" y="1270542"/>
            <a:ext cx="1051377" cy="5256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4Tech: Oracle Database Introduction">
            <a:extLst>
              <a:ext uri="{FF2B5EF4-FFF2-40B4-BE49-F238E27FC236}">
                <a16:creationId xmlns:a16="http://schemas.microsoft.com/office/drawing/2014/main" id="{D5AEBCE4-5D58-4976-AA15-32EB1464C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237" y="129766"/>
            <a:ext cx="1337866" cy="668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7FEC517-81AB-4014-91DE-8140DC8DEE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199" y="730194"/>
            <a:ext cx="928632" cy="753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200C14-C1E6-43D3-AD82-CFA61FDB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256" y="142650"/>
            <a:ext cx="1307260" cy="3125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nterpriseDB – Wikipedia">
            <a:extLst>
              <a:ext uri="{FF2B5EF4-FFF2-40B4-BE49-F238E27FC236}">
                <a16:creationId xmlns:a16="http://schemas.microsoft.com/office/drawing/2014/main" id="{9EC0BA37-C883-4958-A60E-716283A86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1259" y="1679163"/>
            <a:ext cx="647195" cy="3728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stgreSQL Elephant Logo">
            <a:extLst>
              <a:ext uri="{FF2B5EF4-FFF2-40B4-BE49-F238E27FC236}">
                <a16:creationId xmlns:a16="http://schemas.microsoft.com/office/drawing/2014/main" id="{0D2CE20E-D76F-40E8-8C30-7208B2425F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8775" y="467258"/>
            <a:ext cx="583016" cy="601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doop – logo">
            <a:extLst>
              <a:ext uri="{FF2B5EF4-FFF2-40B4-BE49-F238E27FC236}">
                <a16:creationId xmlns:a16="http://schemas.microsoft.com/office/drawing/2014/main" id="{9C513402-6D47-43BB-B7AD-52A020F95A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370" y="1232053"/>
            <a:ext cx="1182433" cy="5725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nable Data Access With RedShift | Pendo.io Integrations">
            <a:extLst>
              <a:ext uri="{FF2B5EF4-FFF2-40B4-BE49-F238E27FC236}">
                <a16:creationId xmlns:a16="http://schemas.microsoft.com/office/drawing/2014/main" id="{4D46EC5D-0423-4965-99CD-B1A812F13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8901" y="646351"/>
            <a:ext cx="1148779" cy="4508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zure Cloud Logo - LogoDix">
            <a:extLst>
              <a:ext uri="{FF2B5EF4-FFF2-40B4-BE49-F238E27FC236}">
                <a16:creationId xmlns:a16="http://schemas.microsoft.com/office/drawing/2014/main" id="{8D4E55C9-8A90-4332-819E-307D54DB71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380" y="2550303"/>
            <a:ext cx="1215874" cy="4197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Oracle Cloud Infrastructure - i2Coalition">
            <a:extLst>
              <a:ext uri="{FF2B5EF4-FFF2-40B4-BE49-F238E27FC236}">
                <a16:creationId xmlns:a16="http://schemas.microsoft.com/office/drawing/2014/main" id="{B396A5AF-EA77-41FE-A6AB-2D8FC72326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038" y="2832619"/>
            <a:ext cx="1480976" cy="37024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 Web Services – Wikipedia">
            <a:extLst>
              <a:ext uri="{FF2B5EF4-FFF2-40B4-BE49-F238E27FC236}">
                <a16:creationId xmlns:a16="http://schemas.microsoft.com/office/drawing/2014/main" id="{4733EB5C-9654-40C7-A497-9B4E7B8C36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5285" y="3338306"/>
            <a:ext cx="647000" cy="38712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5FF21F-C02B-4968-B305-DD0F8B8518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7012" y="3604793"/>
            <a:ext cx="682966" cy="67685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http://www.th7.cn/d/file/p/2015/03/13/200a9f1a3b7e4176e783c916e71bef23.png">
            <a:extLst>
              <a:ext uri="{FF2B5EF4-FFF2-40B4-BE49-F238E27FC236}">
                <a16:creationId xmlns:a16="http://schemas.microsoft.com/office/drawing/2014/main" id="{3C092DC2-7BA1-4693-A575-5CB7E866C0E7}"/>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9481" b="83117" l="72038" r="91232">
                        <a14:foregroundMark x1="76540" y1="44156" x2="76540" y2="44156"/>
                        <a14:foregroundMark x1="75871" y1="36589" x2="80569" y2="61688"/>
                        <a14:foregroundMark x1="80569" y1="61688" x2="84360" y2="37662"/>
                        <a14:foregroundMark x1="84360" y1="37662" x2="90047" y2="59740"/>
                        <a14:foregroundMark x1="90047" y1="59740" x2="84242" y2="80194"/>
                        <a14:foregroundMark x1="79971" y1="79345" x2="77488" y2="76623"/>
                        <a14:foregroundMark x1="84123" y1="57792" x2="82816" y2="76499"/>
                        <a14:foregroundMark x1="81771" y1="76047" x2="81280" y2="48701"/>
                        <a14:foregroundMark x1="81280" y1="48701" x2="89573" y2="63636"/>
                        <a14:foregroundMark x1="89573" y1="63636" x2="87996" y2="34257"/>
                        <a14:foregroundMark x1="75766" y1="27760" x2="74645" y2="28571"/>
                        <a14:foregroundMark x1="74645" y1="28571" x2="73460" y2="64935"/>
                        <a14:foregroundMark x1="73460" y1="64935" x2="86493" y2="74026"/>
                        <a14:foregroundMark x1="86493" y1="74026" x2="88389" y2="39610"/>
                        <a14:foregroundMark x1="88389" y1="39610" x2="77488" y2="44156"/>
                        <a14:foregroundMark x1="77488" y1="44156" x2="77962" y2="78571"/>
                        <a14:foregroundMark x1="80385" y1="75447" x2="90047" y2="62987"/>
                        <a14:foregroundMark x1="77962" y1="78571" x2="79412" y2="76701"/>
                        <a14:foregroundMark x1="90047" y1="62987" x2="81043" y2="47403"/>
                        <a14:foregroundMark x1="81043" y1="47403" x2="85308" y2="57792"/>
                        <a14:foregroundMark x1="80806" y1="29221" x2="74882" y2="29221"/>
                        <a14:backgroundMark x1="79858" y1="25325" x2="86019" y2="25325"/>
                        <a14:backgroundMark x1="88389" y1="25325" x2="79480" y2="23516"/>
                        <a14:backgroundMark x1="85545" y1="86364" x2="81043" y2="84416"/>
                      </a14:backgroundRemoval>
                    </a14:imgEffect>
                  </a14:imgLayer>
                </a14:imgProps>
              </a:ext>
              <a:ext uri="{28A0092B-C50C-407E-A947-70E740481C1C}">
                <a14:useLocalDpi xmlns:a14="http://schemas.microsoft.com/office/drawing/2010/main" val="0"/>
              </a:ext>
            </a:extLst>
          </a:blip>
          <a:srcRect l="69852" t="22383" r="5958" b="14596"/>
          <a:stretch/>
        </p:blipFill>
        <p:spPr bwMode="auto">
          <a:xfrm>
            <a:off x="4270065" y="2983192"/>
            <a:ext cx="577553" cy="5490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75">
            <a:extLst>
              <a:ext uri="{FF2B5EF4-FFF2-40B4-BE49-F238E27FC236}">
                <a16:creationId xmlns:a16="http://schemas.microsoft.com/office/drawing/2014/main" id="{5CC8B87E-0B96-4D77-8C24-D17CADD10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63406" y="3596412"/>
            <a:ext cx="501117" cy="528617"/>
          </a:xfrm>
          <a:prstGeom prst="rect">
            <a:avLst/>
          </a:prstGeom>
        </p:spPr>
      </p:pic>
      <p:pic>
        <p:nvPicPr>
          <p:cNvPr id="97" name="Picture 26" descr="A close up of a logo&#10;&#10;Description generated with very high confidence">
            <a:extLst>
              <a:ext uri="{FF2B5EF4-FFF2-40B4-BE49-F238E27FC236}">
                <a16:creationId xmlns:a16="http://schemas.microsoft.com/office/drawing/2014/main" id="{A35A1171-FD2C-4D97-A349-03194B43E346}"/>
              </a:ext>
            </a:extLst>
          </p:cNvPr>
          <p:cNvPicPr>
            <a:picLocks noChangeAspect="1"/>
          </p:cNvPicPr>
          <p:nvPr/>
        </p:nvPicPr>
        <p:blipFill rotWithShape="1">
          <a:blip r:embed="rId20"/>
          <a:srcRect l="12995" r="18149" b="592"/>
          <a:stretch/>
        </p:blipFill>
        <p:spPr>
          <a:xfrm>
            <a:off x="4350740" y="3702677"/>
            <a:ext cx="494974" cy="428918"/>
          </a:xfrm>
          <a:prstGeom prst="rect">
            <a:avLst/>
          </a:prstGeom>
        </p:spPr>
      </p:pic>
      <p:grpSp>
        <p:nvGrpSpPr>
          <p:cNvPr id="98" name="Group 72">
            <a:extLst>
              <a:ext uri="{FF2B5EF4-FFF2-40B4-BE49-F238E27FC236}">
                <a16:creationId xmlns:a16="http://schemas.microsoft.com/office/drawing/2014/main" id="{C7D92F87-3E6D-4144-8A2B-A61FE7F4749F}"/>
              </a:ext>
            </a:extLst>
          </p:cNvPr>
          <p:cNvGrpSpPr/>
          <p:nvPr/>
        </p:nvGrpSpPr>
        <p:grpSpPr>
          <a:xfrm>
            <a:off x="3468500" y="4260996"/>
            <a:ext cx="731516" cy="723632"/>
            <a:chOff x="7027325" y="3125858"/>
            <a:chExt cx="936978" cy="930621"/>
          </a:xfrm>
        </p:grpSpPr>
        <p:pic>
          <p:nvPicPr>
            <p:cNvPr id="102" name="Picture 22">
              <a:extLst>
                <a:ext uri="{FF2B5EF4-FFF2-40B4-BE49-F238E27FC236}">
                  <a16:creationId xmlns:a16="http://schemas.microsoft.com/office/drawing/2014/main" id="{9DC6CBD8-49CA-43FC-B0AD-F131217C5A35}"/>
                </a:ext>
              </a:extLst>
            </p:cNvPr>
            <p:cNvPicPr>
              <a:picLocks noChangeAspect="1"/>
            </p:cNvPicPr>
            <p:nvPr/>
          </p:nvPicPr>
          <p:blipFill>
            <a:blip r:embed="rId21"/>
            <a:stretch>
              <a:fillRect/>
            </a:stretch>
          </p:blipFill>
          <p:spPr>
            <a:xfrm>
              <a:off x="7202672" y="3680416"/>
              <a:ext cx="657226" cy="376063"/>
            </a:xfrm>
            <a:prstGeom prst="rect">
              <a:avLst/>
            </a:prstGeom>
          </p:spPr>
        </p:pic>
        <p:pic>
          <p:nvPicPr>
            <p:cNvPr id="107" name="Picture 32" descr="A close up of a sign&#10;&#10;Description generated with high confidence">
              <a:extLst>
                <a:ext uri="{FF2B5EF4-FFF2-40B4-BE49-F238E27FC236}">
                  <a16:creationId xmlns:a16="http://schemas.microsoft.com/office/drawing/2014/main" id="{C04BC9AD-C2AB-436C-9611-C8B56762F9C3}"/>
                </a:ext>
              </a:extLst>
            </p:cNvPr>
            <p:cNvPicPr>
              <a:picLocks noChangeAspect="1"/>
            </p:cNvPicPr>
            <p:nvPr/>
          </p:nvPicPr>
          <p:blipFill>
            <a:blip r:embed="rId22"/>
            <a:stretch>
              <a:fillRect/>
            </a:stretch>
          </p:blipFill>
          <p:spPr>
            <a:xfrm>
              <a:off x="7027325" y="3125858"/>
              <a:ext cx="936978" cy="491208"/>
            </a:xfrm>
            <a:prstGeom prst="rect">
              <a:avLst/>
            </a:prstGeom>
          </p:spPr>
        </p:pic>
      </p:grpSp>
      <p:grpSp>
        <p:nvGrpSpPr>
          <p:cNvPr id="108" name="Group 69">
            <a:extLst>
              <a:ext uri="{FF2B5EF4-FFF2-40B4-BE49-F238E27FC236}">
                <a16:creationId xmlns:a16="http://schemas.microsoft.com/office/drawing/2014/main" id="{1EC08114-4FAF-4A66-A631-4C5EBBB58B6A}"/>
              </a:ext>
            </a:extLst>
          </p:cNvPr>
          <p:cNvGrpSpPr/>
          <p:nvPr/>
        </p:nvGrpSpPr>
        <p:grpSpPr>
          <a:xfrm>
            <a:off x="4487327" y="4281649"/>
            <a:ext cx="501117" cy="682727"/>
            <a:chOff x="7993738" y="3114004"/>
            <a:chExt cx="629003" cy="953064"/>
          </a:xfrm>
        </p:grpSpPr>
        <p:pic>
          <p:nvPicPr>
            <p:cNvPr id="109" name="Picture 24" descr="A picture containing clipart&#10;&#10;Description generated with high confidence">
              <a:extLst>
                <a:ext uri="{FF2B5EF4-FFF2-40B4-BE49-F238E27FC236}">
                  <a16:creationId xmlns:a16="http://schemas.microsoft.com/office/drawing/2014/main" id="{954F5C13-9B23-4C7D-B4DB-444CD7361147}"/>
                </a:ext>
              </a:extLst>
            </p:cNvPr>
            <p:cNvPicPr>
              <a:picLocks noChangeAspect="1"/>
            </p:cNvPicPr>
            <p:nvPr/>
          </p:nvPicPr>
          <p:blipFill>
            <a:blip r:embed="rId23"/>
            <a:stretch>
              <a:fillRect/>
            </a:stretch>
          </p:blipFill>
          <p:spPr>
            <a:xfrm>
              <a:off x="7993738" y="3695943"/>
              <a:ext cx="629003" cy="371125"/>
            </a:xfrm>
            <a:prstGeom prst="rect">
              <a:avLst/>
            </a:prstGeom>
          </p:spPr>
        </p:pic>
        <p:pic>
          <p:nvPicPr>
            <p:cNvPr id="110" name="Picture 30">
              <a:extLst>
                <a:ext uri="{FF2B5EF4-FFF2-40B4-BE49-F238E27FC236}">
                  <a16:creationId xmlns:a16="http://schemas.microsoft.com/office/drawing/2014/main" id="{050D5827-C88D-4142-B1BF-F3634677E303}"/>
                </a:ext>
              </a:extLst>
            </p:cNvPr>
            <p:cNvPicPr>
              <a:picLocks noChangeAspect="1"/>
            </p:cNvPicPr>
            <p:nvPr/>
          </p:nvPicPr>
          <p:blipFill>
            <a:blip r:embed="rId24"/>
            <a:stretch>
              <a:fillRect/>
            </a:stretch>
          </p:blipFill>
          <p:spPr>
            <a:xfrm>
              <a:off x="8049476" y="3114004"/>
              <a:ext cx="513645" cy="503062"/>
            </a:xfrm>
            <a:prstGeom prst="rect">
              <a:avLst/>
            </a:prstGeom>
          </p:spPr>
        </p:pic>
      </p:grpSp>
      <p:pic>
        <p:nvPicPr>
          <p:cNvPr id="1064" name="Picture 40" descr="Docker - VSHN AG">
            <a:extLst>
              <a:ext uri="{FF2B5EF4-FFF2-40B4-BE49-F238E27FC236}">
                <a16:creationId xmlns:a16="http://schemas.microsoft.com/office/drawing/2014/main" id="{0F971D45-5642-473B-94A9-AE5F8F2E4B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8375" y="2250362"/>
            <a:ext cx="912957" cy="81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penShift – Wikipedia">
            <a:extLst>
              <a:ext uri="{FF2B5EF4-FFF2-40B4-BE49-F238E27FC236}">
                <a16:creationId xmlns:a16="http://schemas.microsoft.com/office/drawing/2014/main" id="{9EC268A0-EBF9-4D91-A920-D0399EA9051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1425" y="3276465"/>
            <a:ext cx="630308" cy="67332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ubernetes Dashboard| Kubernetes Admin GUI|Kubernetes Desktop Client">
            <a:extLst>
              <a:ext uri="{FF2B5EF4-FFF2-40B4-BE49-F238E27FC236}">
                <a16:creationId xmlns:a16="http://schemas.microsoft.com/office/drawing/2014/main" id="{26638A9D-6608-401A-A12C-575BEB6A28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4071" y="2256563"/>
            <a:ext cx="941231" cy="9290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eploying Node.js Applications with Ansible | Milos Bejda - All ...">
            <a:extLst>
              <a:ext uri="{FF2B5EF4-FFF2-40B4-BE49-F238E27FC236}">
                <a16:creationId xmlns:a16="http://schemas.microsoft.com/office/drawing/2014/main" id="{0AC21DCE-7195-4D3C-AC24-51A78BF7EF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58768" y="2909962"/>
            <a:ext cx="622305" cy="62230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tlassian | Software Development and Collaboration Tools">
            <a:extLst>
              <a:ext uri="{FF2B5EF4-FFF2-40B4-BE49-F238E27FC236}">
                <a16:creationId xmlns:a16="http://schemas.microsoft.com/office/drawing/2014/main" id="{1F264FC5-3BC9-4D79-AC88-7EE1C07DD7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33500" y="1987517"/>
            <a:ext cx="531975" cy="53197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ntegrating Netsparker Enterprise with Azure DevOps | Netsparker">
            <a:extLst>
              <a:ext uri="{FF2B5EF4-FFF2-40B4-BE49-F238E27FC236}">
                <a16:creationId xmlns:a16="http://schemas.microsoft.com/office/drawing/2014/main" id="{3F072D45-7476-4185-B27F-CB12ABBE94B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64305"/>
          <a:stretch/>
        </p:blipFill>
        <p:spPr bwMode="auto">
          <a:xfrm>
            <a:off x="6507058" y="3272422"/>
            <a:ext cx="578244" cy="64797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iGENiUS – Bloor Research">
            <a:extLst>
              <a:ext uri="{FF2B5EF4-FFF2-40B4-BE49-F238E27FC236}">
                <a16:creationId xmlns:a16="http://schemas.microsoft.com/office/drawing/2014/main" id="{DEA1340B-9531-4AF7-B81A-662BA5B19E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04801" y="3613129"/>
            <a:ext cx="1455445" cy="92900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Trivadis Toolbox | trivadis.com">
            <a:extLst>
              <a:ext uri="{FF2B5EF4-FFF2-40B4-BE49-F238E27FC236}">
                <a16:creationId xmlns:a16="http://schemas.microsoft.com/office/drawing/2014/main" id="{1FBB915C-71F4-4A16-9485-7453ED82E6ED}"/>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5938" b="90000" l="9910" r="89910">
                        <a14:foregroundMark x1="36036" y1="15000" x2="48829" y2="14375"/>
                        <a14:foregroundMark x1="48829" y1="14375" x2="61081" y2="14375"/>
                        <a14:foregroundMark x1="61081" y1="14375" x2="49910" y2="45938"/>
                        <a14:foregroundMark x1="49910" y1="45938" x2="38739" y2="58750"/>
                        <a14:foregroundMark x1="38739" y1="58750" x2="47027" y2="37188"/>
                        <a14:foregroundMark x1="47027" y1="37188" x2="57477" y2="41563"/>
                        <a14:foregroundMark x1="57477" y1="41563" x2="44144" y2="43750"/>
                        <a14:foregroundMark x1="44144" y1="43750" x2="49189" y2="29063"/>
                        <a14:foregroundMark x1="49189" y1="29063" x2="57838" y2="40313"/>
                        <a14:foregroundMark x1="57838" y1="40313" x2="59279" y2="63438"/>
                        <a14:foregroundMark x1="59279" y1="63438" x2="47027" y2="63750"/>
                        <a14:foregroundMark x1="47027" y1="63750" x2="49550" y2="51875"/>
                        <a14:foregroundMark x1="39640" y1="60000" x2="50991" y2="65000"/>
                        <a14:foregroundMark x1="50991" y1="65000" x2="53333" y2="46250"/>
                        <a14:foregroundMark x1="53333" y1="46250" x2="49189" y2="30938"/>
                        <a14:foregroundMark x1="49189" y1="30938" x2="34775" y2="38750"/>
                        <a14:foregroundMark x1="34775" y1="38750" x2="35676" y2="55313"/>
                        <a14:foregroundMark x1="35676" y1="55313" x2="52252" y2="62187"/>
                        <a14:foregroundMark x1="52252" y1="62187" x2="59820" y2="45313"/>
                        <a14:foregroundMark x1="59820" y1="45313" x2="60721" y2="25625"/>
                        <a14:foregroundMark x1="60721" y1="25625" x2="46486" y2="27813"/>
                        <a14:foregroundMark x1="46486" y1="27813" x2="45766" y2="30312"/>
                        <a14:foregroundMark x1="59459" y1="10000" x2="68649" y2="5938"/>
                        <a14:foregroundMark x1="68649" y1="5938" x2="83243" y2="10625"/>
                        <a14:foregroundMark x1="48649" y1="19688" x2="42342" y2="38438"/>
                        <a14:foregroundMark x1="42342" y1="38438" x2="33153" y2="40000"/>
                        <a14:foregroundMark x1="33153" y1="40000" x2="39279" y2="54688"/>
                        <a14:foregroundMark x1="39279" y1="54688" x2="49730" y2="40313"/>
                        <a14:foregroundMark x1="49730" y1="40313" x2="45045" y2="24063"/>
                        <a14:foregroundMark x1="45045" y1="24063" x2="38739" y2="35313"/>
                        <a14:foregroundMark x1="38739" y1="35313" x2="38198" y2="54063"/>
                        <a14:foregroundMark x1="38198" y1="54063" x2="48108" y2="60938"/>
                        <a14:foregroundMark x1="48108" y1="60938" x2="50991" y2="37188"/>
                        <a14:foregroundMark x1="50991" y1="37188" x2="42523" y2="28750"/>
                        <a14:foregroundMark x1="42523" y1="28750" x2="33874" y2="43125"/>
                        <a14:foregroundMark x1="33874" y1="43125" x2="36036" y2="62500"/>
                        <a14:foregroundMark x1="36036" y1="62500" x2="44865" y2="69063"/>
                        <a14:foregroundMark x1="44865" y1="69063" x2="52973" y2="61563"/>
                        <a14:foregroundMark x1="52973" y1="61563" x2="56036" y2="37500"/>
                        <a14:foregroundMark x1="56036" y1="37500" x2="51171" y2="23750"/>
                        <a14:foregroundMark x1="51171" y1="23750" x2="47387" y2="18125"/>
                        <a14:foregroundMark x1="31712" y1="40000" x2="38378" y2="28125"/>
                        <a14:foregroundMark x1="38378" y1="28125" x2="34595" y2="29375"/>
                        <a14:foregroundMark x1="32613" y1="27187" x2="34595"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5454194" y="4225634"/>
            <a:ext cx="1025672" cy="5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0CDDEC-710A-3A4C-9F6C-CAD1F1111E78}"/>
              </a:ext>
            </a:extLst>
          </p:cNvPr>
          <p:cNvSpPr>
            <a:spLocks noGrp="1"/>
          </p:cNvSpPr>
          <p:nvPr>
            <p:ph type="title"/>
          </p:nvPr>
        </p:nvSpPr>
        <p:spPr>
          <a:xfrm>
            <a:off x="515055" y="1121569"/>
            <a:ext cx="8102880" cy="797654"/>
          </a:xfrm>
        </p:spPr>
        <p:txBody>
          <a:bodyPr/>
          <a:lstStyle/>
          <a:p>
            <a:r>
              <a:rPr lang="en-US" dirty="0"/>
              <a:t>What is a Technology Radar?</a:t>
            </a:r>
          </a:p>
        </p:txBody>
      </p:sp>
    </p:spTree>
    <p:extLst>
      <p:ext uri="{BB962C8B-B14F-4D97-AF65-F5344CB8AC3E}">
        <p14:creationId xmlns:p14="http://schemas.microsoft.com/office/powerpoint/2010/main" val="249351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Props1.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B413BD-3E0D-47C2-ADB2-7A55EFD20AB4}">
  <ds:schemaRefs>
    <ds:schemaRef ds:uri="http://schemas.microsoft.com/sharepoint/v3/contenttype/forms"/>
  </ds:schemaRefs>
</ds:datastoreItem>
</file>

<file path=customXml/itemProps3.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15052</TotalTime>
  <Words>814</Words>
  <Application>Microsoft Macintosh PowerPoint</Application>
  <PresentationFormat>On-screen Show (16:9)</PresentationFormat>
  <Paragraphs>89</Paragraphs>
  <Slides>20</Slides>
  <Notes>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Courier New</vt:lpstr>
      <vt:lpstr>Impact</vt:lpstr>
      <vt:lpstr>Lucida Grande</vt:lpstr>
      <vt:lpstr>Nunito</vt:lpstr>
      <vt:lpstr>Segoe UI</vt:lpstr>
      <vt:lpstr>Wingdings</vt:lpstr>
      <vt:lpstr>Benutzerdefiniertes Design</vt:lpstr>
      <vt:lpstr>Trivadis Technology Radar</vt:lpstr>
      <vt:lpstr>What is a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Technology Radar</vt:lpstr>
      <vt:lpstr>Maintaining the Technology Radar</vt:lpstr>
      <vt:lpstr>Maintaining the Technology Radar (II)</vt:lpstr>
      <vt:lpstr>Maintaining the Technology Radar (III)</vt:lpstr>
      <vt:lpstr>Do we have one global radar or many subject based?</vt:lpstr>
      <vt:lpstr>Tech Radar in context</vt:lpstr>
      <vt:lpstr>Tasks</vt:lpstr>
      <vt:lpstr>Technology Stack Data Platforms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1568</cp:revision>
  <cp:lastPrinted>2020-04-22T11:51:55Z</cp:lastPrinted>
  <dcterms:created xsi:type="dcterms:W3CDTF">2017-10-30T14:31:32Z</dcterms:created>
  <dcterms:modified xsi:type="dcterms:W3CDTF">2021-01-15T08:57:21Z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